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atascience.stackexchange.com/questions/9850/neural-networks-which-cost-function-to-use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93565598f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93565598f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93565598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93565598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93565598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93565598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93565598f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93565598f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包住model parameter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93565598f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93565598f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93565598f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93565598f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93565598f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93565598f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93565598f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493565598f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93565598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93565598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6e28dbe7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6e28dbe7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perceptron 傳遞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6e37c5e67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6e37c5e67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針對不同問題定義不同loss function: </a:t>
            </a:r>
            <a:r>
              <a:rPr lang="zh-TW" u="sng">
                <a:solidFill>
                  <a:schemeClr val="hlink"/>
                </a:solidFill>
                <a:hlinkClick r:id="rId2"/>
              </a:rPr>
              <a:t>https://datascience.stackexchange.com/questions/9850/neural-networks-which-cost-function-to-use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93565598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93565598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93565598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93565598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扮演的角色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conv想像成3D神經元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後曾Conv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93565598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93565598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93565598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93565598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進行內積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93565598f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93565598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93565598f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93565598f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pytorch.org/docs/stable/optim.html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18.png"/><Relationship Id="rId6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pytorch.org/tutorials/#" TargetMode="External"/><Relationship Id="rId4" Type="http://schemas.openxmlformats.org/officeDocument/2006/relationships/hyperlink" Target="https://github.com/mila-udem/welcome_tutorials" TargetMode="External"/><Relationship Id="rId5" Type="http://schemas.openxmlformats.org/officeDocument/2006/relationships/hyperlink" Target="https://www.youtube.com/watch?v=CXgbekl66jc&amp;list=PLJV_el3uVTsPy9oCRY30oBPNLCo89yu49" TargetMode="External"/><Relationship Id="rId6" Type="http://schemas.openxmlformats.org/officeDocument/2006/relationships/hyperlink" Target="https://morvanzhou.github.io/tutorials/machine-learning/torch/" TargetMode="External"/><Relationship Id="rId7" Type="http://schemas.openxmlformats.org/officeDocument/2006/relationships/hyperlink" Target="http://cs231n.github.io/convolutional-network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cs231n.github.io/" TargetMode="External"/><Relationship Id="rId4" Type="http://schemas.openxmlformats.org/officeDocument/2006/relationships/image" Target="../media/image15.png"/><Relationship Id="rId5" Type="http://schemas.openxmlformats.org/officeDocument/2006/relationships/image" Target="../media/image1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ytorch.org/docs/stable/nn.html" TargetMode="External"/><Relationship Id="rId4" Type="http://schemas.openxmlformats.org/officeDocument/2006/relationships/hyperlink" Target="http://cs231n.github.io/" TargetMode="External"/><Relationship Id="rId9" Type="http://schemas.openxmlformats.org/officeDocument/2006/relationships/image" Target="../media/image13.gif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5.gif"/><Relationship Id="rId8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/>
              <a:t>Brief introduction of DL with Pytorch</a:t>
            </a:r>
            <a:endParaRPr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Fully connection</a:t>
            </a:r>
            <a:endParaRPr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100575" y="991363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Features must be flatten!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2"/>
          <p:cNvSpPr txBox="1"/>
          <p:nvPr/>
        </p:nvSpPr>
        <p:spPr>
          <a:xfrm>
            <a:off x="1478050" y="4597800"/>
            <a:ext cx="46776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flatten code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2"/>
          <p:cNvPicPr preferRelativeResize="0"/>
          <p:nvPr/>
        </p:nvPicPr>
        <p:blipFill rotWithShape="1">
          <a:blip r:embed="rId3">
            <a:alphaModFix/>
          </a:blip>
          <a:srcRect b="18973" l="25443" r="39830" t="20944"/>
          <a:stretch/>
        </p:blipFill>
        <p:spPr>
          <a:xfrm>
            <a:off x="777725" y="1393425"/>
            <a:ext cx="3407347" cy="33134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22"/>
          <p:cNvGrpSpPr/>
          <p:nvPr/>
        </p:nvGrpSpPr>
        <p:grpSpPr>
          <a:xfrm>
            <a:off x="4839275" y="1506529"/>
            <a:ext cx="3590033" cy="3087507"/>
            <a:chOff x="1884076" y="1644375"/>
            <a:chExt cx="3654350" cy="3183325"/>
          </a:xfrm>
        </p:grpSpPr>
        <p:pic>
          <p:nvPicPr>
            <p:cNvPr id="148" name="Google Shape;148;p22"/>
            <p:cNvPicPr preferRelativeResize="0"/>
            <p:nvPr/>
          </p:nvPicPr>
          <p:blipFill rotWithShape="1">
            <a:blip r:embed="rId4">
              <a:alphaModFix/>
            </a:blip>
            <a:srcRect b="12062" l="16874" r="42679" t="26049"/>
            <a:stretch/>
          </p:blipFill>
          <p:spPr>
            <a:xfrm>
              <a:off x="1884076" y="1644375"/>
              <a:ext cx="3654350" cy="3183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22"/>
            <p:cNvSpPr/>
            <p:nvPr/>
          </p:nvSpPr>
          <p:spPr>
            <a:xfrm>
              <a:off x="2403775" y="3691625"/>
              <a:ext cx="2030100" cy="1299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22"/>
          <p:cNvSpPr/>
          <p:nvPr/>
        </p:nvSpPr>
        <p:spPr>
          <a:xfrm>
            <a:off x="913125" y="3876525"/>
            <a:ext cx="3234000" cy="635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5847050" y="4597800"/>
            <a:ext cx="19527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flatten code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Software architecture</a:t>
            </a:r>
            <a:endParaRPr/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100575" y="991363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Review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CNN also need a criterion to evaluate the model is good enough?</a:t>
            </a:r>
            <a:endParaRPr/>
          </a:p>
          <a:p>
            <a:pPr indent="22860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→ MSE (Mean Square Error)</a:t>
            </a:r>
            <a:endParaRPr/>
          </a:p>
          <a:p>
            <a:pPr indent="2286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→ CrossEntropy</a:t>
            </a:r>
            <a:endParaRPr/>
          </a:p>
          <a:p>
            <a:pPr indent="2286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→ L1, SmoothL1, etc.</a:t>
            </a:r>
            <a:endParaRPr/>
          </a:p>
          <a:p>
            <a:pPr indent="2286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299" y="2146521"/>
            <a:ext cx="4201726" cy="239930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 txBox="1"/>
          <p:nvPr/>
        </p:nvSpPr>
        <p:spPr>
          <a:xfrm>
            <a:off x="5642500" y="4463275"/>
            <a:ext cx="28119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(1) Feed-forward neural network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Optimizer</a:t>
            </a:r>
            <a:r>
              <a:rPr lang="zh-TW" sz="18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76200" y="966988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torch.optim [</a:t>
            </a:r>
            <a:r>
              <a:rPr lang="zh-TW" u="sng">
                <a:solidFill>
                  <a:schemeClr val="hlink"/>
                </a:solidFill>
                <a:hlinkClick r:id="rId3"/>
              </a:rPr>
              <a:t>link</a:t>
            </a:r>
            <a:r>
              <a:rPr lang="zh-TW"/>
              <a:t>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Hyperparameters(learning rate, momentum of gradient descent)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8376" y="3003375"/>
            <a:ext cx="2374953" cy="183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4"/>
          <p:cNvPicPr preferRelativeResize="0"/>
          <p:nvPr/>
        </p:nvPicPr>
        <p:blipFill rotWithShape="1">
          <a:blip r:embed="rId5">
            <a:alphaModFix/>
          </a:blip>
          <a:srcRect b="20700" l="15643" r="51200" t="34385"/>
          <a:stretch/>
        </p:blipFill>
        <p:spPr>
          <a:xfrm>
            <a:off x="5886575" y="2828775"/>
            <a:ext cx="2610852" cy="2013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/>
        </p:nvSpPr>
        <p:spPr>
          <a:xfrm>
            <a:off x="4726350" y="4804100"/>
            <a:ext cx="46776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Both"/>
            </a:pPr>
            <a:r>
              <a:rPr lang="zh-TW"/>
              <a:t>loss function with weight</a:t>
            </a:r>
            <a:endParaRPr/>
          </a:p>
        </p:txBody>
      </p:sp>
      <p:pic>
        <p:nvPicPr>
          <p:cNvPr id="169" name="Google Shape;169;p24"/>
          <p:cNvPicPr preferRelativeResize="0"/>
          <p:nvPr/>
        </p:nvPicPr>
        <p:blipFill rotWithShape="1">
          <a:blip r:embed="rId6">
            <a:alphaModFix/>
          </a:blip>
          <a:srcRect b="24280" l="12519" r="36000" t="49648"/>
          <a:stretch/>
        </p:blipFill>
        <p:spPr>
          <a:xfrm>
            <a:off x="392925" y="1684499"/>
            <a:ext cx="4884493" cy="140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Optimizer</a:t>
            </a:r>
            <a:r>
              <a:rPr lang="zh-TW" sz="18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175" name="Google Shape;175;p25"/>
          <p:cNvSpPr txBox="1"/>
          <p:nvPr>
            <p:ph idx="1" type="body"/>
          </p:nvPr>
        </p:nvSpPr>
        <p:spPr>
          <a:xfrm>
            <a:off x="76200" y="966988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torch.optim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P</a:t>
            </a:r>
            <a:r>
              <a:rPr lang="zh-TW"/>
              <a:t>seudo code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5"/>
          <p:cNvPicPr preferRelativeResize="0"/>
          <p:nvPr/>
        </p:nvPicPr>
        <p:blipFill rotWithShape="1">
          <a:blip r:embed="rId3">
            <a:alphaModFix/>
          </a:blip>
          <a:srcRect b="27597" l="14230" r="54941" t="53455"/>
          <a:stretch/>
        </p:blipFill>
        <p:spPr>
          <a:xfrm>
            <a:off x="2048725" y="3447925"/>
            <a:ext cx="3829926" cy="133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5"/>
          <p:cNvPicPr preferRelativeResize="0"/>
          <p:nvPr/>
        </p:nvPicPr>
        <p:blipFill rotWithShape="1">
          <a:blip r:embed="rId4">
            <a:alphaModFix/>
          </a:blip>
          <a:srcRect b="24280" l="12519" r="36000" t="49648"/>
          <a:stretch/>
        </p:blipFill>
        <p:spPr>
          <a:xfrm>
            <a:off x="1861975" y="1700750"/>
            <a:ext cx="6060248" cy="17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Software architecture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76200" y="966988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zh-TW"/>
              <a:t>predict → criterion (loss) → </a:t>
            </a:r>
            <a:r>
              <a:rPr lang="zh-TW"/>
              <a:t>optimize</a:t>
            </a:r>
            <a:r>
              <a:rPr lang="zh-TW"/>
              <a:t>(</a:t>
            </a:r>
            <a:r>
              <a:rPr lang="zh-TW"/>
              <a:t>backward propagation</a:t>
            </a:r>
            <a:r>
              <a:rPr lang="zh-TW"/>
              <a:t>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Save the model?</a:t>
            </a:r>
            <a:endParaRPr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>
                <a:solidFill>
                  <a:srgbClr val="FF0000"/>
                </a:solidFill>
              </a:rPr>
              <a:t>Load Model to continune training?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184" name="Google Shape;18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299" y="2146521"/>
            <a:ext cx="4201726" cy="239930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/>
          <p:nvPr/>
        </p:nvSpPr>
        <p:spPr>
          <a:xfrm>
            <a:off x="5642500" y="4463275"/>
            <a:ext cx="28119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(1) Feed-forward neural network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Save/ load pretrained model with Pytorch</a:t>
            </a:r>
            <a:endParaRPr/>
          </a:p>
        </p:txBody>
      </p:sp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76200" y="966988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TW">
                <a:solidFill>
                  <a:srgbClr val="000000"/>
                </a:solidFill>
              </a:rPr>
              <a:t>*.pth  file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TW">
                <a:solidFill>
                  <a:srgbClr val="000000"/>
                </a:solidFill>
              </a:rPr>
              <a:t>Save/load state_dict</a:t>
            </a:r>
            <a:endParaRPr>
              <a:solidFill>
                <a:srgbClr val="000000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TW" sz="1400">
                <a:solidFill>
                  <a:schemeClr val="dk1"/>
                </a:solidFill>
              </a:rPr>
              <a:t>State dictionary</a:t>
            </a:r>
            <a:endParaRPr sz="1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TW">
                <a:solidFill>
                  <a:srgbClr val="000000"/>
                </a:solidFill>
              </a:rPr>
              <a:t>Save/load entire model</a:t>
            </a:r>
            <a:endParaRPr>
              <a:solidFill>
                <a:srgbClr val="000000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zh-TW" sz="1400">
                <a:solidFill>
                  <a:srgbClr val="000000"/>
                </a:solidFill>
              </a:rPr>
              <a:t>Entire network object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Compare this two mex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92" name="Google Shape;192;p27"/>
          <p:cNvPicPr preferRelativeResize="0"/>
          <p:nvPr/>
        </p:nvPicPr>
        <p:blipFill rotWithShape="1">
          <a:blip r:embed="rId3">
            <a:alphaModFix/>
          </a:blip>
          <a:srcRect b="5933" l="13442" r="27598" t="23174"/>
          <a:stretch/>
        </p:blipFill>
        <p:spPr>
          <a:xfrm>
            <a:off x="3984049" y="1572025"/>
            <a:ext cx="5075623" cy="347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T</a:t>
            </a:r>
            <a:r>
              <a:rPr lang="zh-TW" sz="2400"/>
              <a:t>utorial </a:t>
            </a:r>
            <a:r>
              <a:rPr lang="zh-TW" sz="2400"/>
              <a:t>&amp; assignment </a:t>
            </a:r>
            <a:r>
              <a:rPr lang="zh-TW" sz="2400"/>
              <a:t>r</a:t>
            </a:r>
            <a:r>
              <a:rPr lang="zh-TW" sz="2400"/>
              <a:t>eview 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Training/Testing on GPU with Pytorch</a:t>
            </a:r>
            <a:endParaRPr/>
          </a:p>
        </p:txBody>
      </p:sp>
      <p:sp>
        <p:nvSpPr>
          <p:cNvPr id="203" name="Google Shape;203;p29"/>
          <p:cNvSpPr txBox="1"/>
          <p:nvPr>
            <p:ph idx="1" type="body"/>
          </p:nvPr>
        </p:nvSpPr>
        <p:spPr>
          <a:xfrm>
            <a:off x="100575" y="991376"/>
            <a:ext cx="8520600" cy="38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Concept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Move data from main memory to GPU memory? data?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Network object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model.cuda()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I</a:t>
            </a:r>
            <a:r>
              <a:rPr lang="zh-TW"/>
              <a:t>nput_data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input_data.cuda()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Label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label.cuda()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Visualization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Move data to main memory (.cpu() )and convert it to ndarray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Matplotlib doesn't support GPU machine!!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Reference</a:t>
            </a:r>
            <a:endParaRPr/>
          </a:p>
        </p:txBody>
      </p:sp>
      <p:sp>
        <p:nvSpPr>
          <p:cNvPr id="209" name="Google Shape;20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Pytorch official tutorial [</a:t>
            </a:r>
            <a:r>
              <a:rPr lang="zh-TW" u="sng">
                <a:solidFill>
                  <a:schemeClr val="accent5"/>
                </a:solidFill>
                <a:hlinkClick r:id="rId3"/>
              </a:rPr>
              <a:t>link</a:t>
            </a:r>
            <a:r>
              <a:rPr lang="zh-TW"/>
              <a:t>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MILA pytorch tutorial[</a:t>
            </a:r>
            <a:r>
              <a:rPr lang="zh-TW" u="sng">
                <a:solidFill>
                  <a:schemeClr val="accent5"/>
                </a:solidFill>
                <a:hlinkClick r:id="rId4"/>
              </a:rPr>
              <a:t>link</a:t>
            </a:r>
            <a:r>
              <a:rPr lang="zh-TW"/>
              <a:t>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台大李宏毅教授Machine Learning [</a:t>
            </a:r>
            <a:r>
              <a:rPr lang="zh-TW" u="sng">
                <a:solidFill>
                  <a:schemeClr val="accent5"/>
                </a:solidFill>
                <a:hlinkClick r:id="rId5"/>
              </a:rPr>
              <a:t>link</a:t>
            </a:r>
            <a:r>
              <a:rPr lang="zh-TW"/>
              <a:t>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莫煩Pytorch [</a:t>
            </a:r>
            <a:r>
              <a:rPr lang="zh-TW" u="sng">
                <a:solidFill>
                  <a:schemeClr val="accent5"/>
                </a:solidFill>
                <a:hlinkClick r:id="rId6"/>
              </a:rPr>
              <a:t>link</a:t>
            </a:r>
            <a:r>
              <a:rPr lang="zh-TW"/>
              <a:t>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Stanford CS231n [</a:t>
            </a:r>
            <a:r>
              <a:rPr lang="zh-TW" u="sng">
                <a:solidFill>
                  <a:schemeClr val="hlink"/>
                </a:solidFill>
                <a:hlinkClick r:id="rId7"/>
              </a:rPr>
              <a:t>link</a:t>
            </a:r>
            <a:r>
              <a:rPr lang="zh-TW"/>
              <a:t>]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Feed-Forward neural network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zh-TW"/>
              <a:t>Input, Hidden, Output layer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Forward propagation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Prediction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Loss function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Backward  propagation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Training </a:t>
            </a:r>
            <a:endParaRPr/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Two weeks ago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5113" y="1888262"/>
            <a:ext cx="4509462" cy="25750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5642500" y="4463275"/>
            <a:ext cx="28119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(1) </a:t>
            </a:r>
            <a:r>
              <a:rPr lang="zh-TW"/>
              <a:t>Feed-forward neural network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The choice of loss function is depend on what the problem you want to </a:t>
            </a:r>
            <a:r>
              <a:rPr lang="zh-TW"/>
              <a:t>solve.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Regression?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Classification 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→ MSE (Mean Square Error)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→ CrossEntropy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→ L1, SmoothL1, etc.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How does MLP model works?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54374" l="29187" r="52769" t="36849"/>
          <a:stretch/>
        </p:blipFill>
        <p:spPr>
          <a:xfrm>
            <a:off x="5210825" y="2130252"/>
            <a:ext cx="2204562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 rotWithShape="1">
          <a:blip r:embed="rId4">
            <a:alphaModFix/>
          </a:blip>
          <a:srcRect b="35992" l="26568" r="49322" t="45296"/>
          <a:stretch/>
        </p:blipFill>
        <p:spPr>
          <a:xfrm>
            <a:off x="5154925" y="3312425"/>
            <a:ext cx="2926326" cy="12130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5937852" y="4420200"/>
            <a:ext cx="15777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(2) Cross Entropy</a:t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5893094" y="2683525"/>
            <a:ext cx="8400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(1) </a:t>
            </a:r>
            <a:r>
              <a:rPr lang="zh-TW"/>
              <a:t>MSE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How about designing an image classifier with pure MLP?</a:t>
            </a:r>
            <a:endParaRPr sz="2400"/>
          </a:p>
        </p:txBody>
      </p:sp>
      <p:sp>
        <p:nvSpPr>
          <p:cNvPr id="79" name="Google Shape;79;p16"/>
          <p:cNvSpPr txBox="1"/>
          <p:nvPr/>
        </p:nvSpPr>
        <p:spPr>
          <a:xfrm>
            <a:off x="3102175" y="3670875"/>
            <a:ext cx="54708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solidFill>
                  <a:schemeClr val="dk1"/>
                </a:solidFill>
              </a:rPr>
              <a:t>Network size Explosion！</a:t>
            </a:r>
            <a:endParaRPr b="1" sz="3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Convolution Neural Network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Architecture Overview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Convolution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3D volumes of neurons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Feature extraction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Weight sharing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Activaction function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Maxpooling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Subsampling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Fully connection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8350" y="2571750"/>
            <a:ext cx="5740800" cy="16074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5642500" y="4463275"/>
            <a:ext cx="28119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(1) </a:t>
            </a:r>
            <a:r>
              <a:rPr lang="zh-TW"/>
              <a:t>CNN architecture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Convolution</a:t>
            </a: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0" y="4733800"/>
            <a:ext cx="43440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source:</a:t>
            </a:r>
            <a:r>
              <a:rPr lang="zh-TW" u="sng">
                <a:solidFill>
                  <a:schemeClr val="hlink"/>
                </a:solidFill>
                <a:hlinkClick r:id="rId3"/>
              </a:rPr>
              <a:t>stanford cs231n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 rotWithShape="1">
          <a:blip r:embed="rId4">
            <a:alphaModFix/>
          </a:blip>
          <a:srcRect b="10388" l="27891" r="30853" t="24401"/>
          <a:stretch/>
        </p:blipFill>
        <p:spPr>
          <a:xfrm>
            <a:off x="4943600" y="904912"/>
            <a:ext cx="4148578" cy="373282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5648725" y="4637750"/>
            <a:ext cx="28119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（2） multi-channel input</a:t>
            </a:r>
            <a:endParaRPr/>
          </a:p>
        </p:txBody>
      </p:sp>
      <p:sp>
        <p:nvSpPr>
          <p:cNvPr id="96" name="Google Shape;96;p18"/>
          <p:cNvSpPr txBox="1"/>
          <p:nvPr/>
        </p:nvSpPr>
        <p:spPr>
          <a:xfrm>
            <a:off x="1117350" y="4227100"/>
            <a:ext cx="28119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（2） convolution operation 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325" y="1170125"/>
            <a:ext cx="3978663" cy="290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Convolution </a:t>
            </a:r>
            <a:r>
              <a:rPr lang="zh-TW"/>
              <a:t>layer</a:t>
            </a:r>
            <a:r>
              <a:rPr lang="zh-TW"/>
              <a:t> 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torch.nn [</a:t>
            </a:r>
            <a:r>
              <a:rPr lang="zh-TW" u="sng">
                <a:solidFill>
                  <a:schemeClr val="hlink"/>
                </a:solidFill>
                <a:hlinkClick r:id="rId3"/>
              </a:rPr>
              <a:t>link</a:t>
            </a:r>
            <a:r>
              <a:rPr lang="zh-TW"/>
              <a:t>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Use torch.nn module to declare convolution operation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/>
        </p:nvSpPr>
        <p:spPr>
          <a:xfrm>
            <a:off x="0" y="4733800"/>
            <a:ext cx="43440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source:</a:t>
            </a:r>
            <a:r>
              <a:rPr lang="zh-TW" u="sng">
                <a:solidFill>
                  <a:schemeClr val="hlink"/>
                </a:solidFill>
                <a:hlinkClick r:id="rId4"/>
              </a:rPr>
              <a:t>stanford cs231n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5">
            <a:alphaModFix/>
          </a:blip>
          <a:srcRect b="28666" l="22756" r="42784" t="50342"/>
          <a:stretch/>
        </p:blipFill>
        <p:spPr>
          <a:xfrm>
            <a:off x="2426388" y="3706388"/>
            <a:ext cx="3982618" cy="1372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 rotWithShape="1">
          <a:blip r:embed="rId6">
            <a:alphaModFix/>
          </a:blip>
          <a:srcRect b="41383" l="17451" r="45668" t="36171"/>
          <a:stretch/>
        </p:blipFill>
        <p:spPr>
          <a:xfrm>
            <a:off x="1903375" y="1925550"/>
            <a:ext cx="4918123" cy="169364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9"/>
          <p:cNvGrpSpPr/>
          <p:nvPr/>
        </p:nvGrpSpPr>
        <p:grpSpPr>
          <a:xfrm>
            <a:off x="0" y="912300"/>
            <a:ext cx="3043500" cy="3720154"/>
            <a:chOff x="311700" y="942000"/>
            <a:chExt cx="3043500" cy="3720154"/>
          </a:xfrm>
        </p:grpSpPr>
        <p:pic>
          <p:nvPicPr>
            <p:cNvPr id="108" name="Google Shape;108;p1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11700" y="1431554"/>
              <a:ext cx="3043500" cy="3230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" name="Google Shape;109;p19"/>
            <p:cNvSpPr txBox="1"/>
            <p:nvPr/>
          </p:nvSpPr>
          <p:spPr>
            <a:xfrm>
              <a:off x="311700" y="942000"/>
              <a:ext cx="3043500" cy="489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>
                  <a:solidFill>
                    <a:schemeClr val="dk2"/>
                  </a:solidFill>
                </a:rPr>
                <a:t>p=0, s=1</a:t>
              </a:r>
              <a:endParaRPr sz="1800"/>
            </a:p>
          </p:txBody>
        </p:sp>
      </p:grpSp>
      <p:grpSp>
        <p:nvGrpSpPr>
          <p:cNvPr id="110" name="Google Shape;110;p19"/>
          <p:cNvGrpSpPr/>
          <p:nvPr/>
        </p:nvGrpSpPr>
        <p:grpSpPr>
          <a:xfrm>
            <a:off x="2892988" y="981400"/>
            <a:ext cx="2938875" cy="3758547"/>
            <a:chOff x="3355200" y="975250"/>
            <a:chExt cx="2938875" cy="3758547"/>
          </a:xfrm>
        </p:grpSpPr>
        <p:pic>
          <p:nvPicPr>
            <p:cNvPr id="111" name="Google Shape;111;p19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3355200" y="1393147"/>
              <a:ext cx="2938875" cy="3340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2" name="Google Shape;112;p19"/>
            <p:cNvSpPr txBox="1"/>
            <p:nvPr/>
          </p:nvSpPr>
          <p:spPr>
            <a:xfrm>
              <a:off x="3355200" y="975250"/>
              <a:ext cx="2938800" cy="41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>
                  <a:solidFill>
                    <a:schemeClr val="dk2"/>
                  </a:solidFill>
                </a:rPr>
                <a:t>p=1, s=1</a:t>
              </a:r>
              <a:endParaRPr/>
            </a:p>
          </p:txBody>
        </p:sp>
      </p:grpSp>
      <p:grpSp>
        <p:nvGrpSpPr>
          <p:cNvPr id="113" name="Google Shape;113;p19"/>
          <p:cNvGrpSpPr/>
          <p:nvPr/>
        </p:nvGrpSpPr>
        <p:grpSpPr>
          <a:xfrm>
            <a:off x="5680500" y="981400"/>
            <a:ext cx="3463500" cy="3758550"/>
            <a:chOff x="5381625" y="975250"/>
            <a:chExt cx="3463500" cy="3758550"/>
          </a:xfrm>
        </p:grpSpPr>
        <p:pic>
          <p:nvPicPr>
            <p:cNvPr id="114" name="Google Shape;114;p19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381625" y="1393150"/>
              <a:ext cx="3463401" cy="3340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5" name="Google Shape;115;p19"/>
            <p:cNvSpPr txBox="1"/>
            <p:nvPr/>
          </p:nvSpPr>
          <p:spPr>
            <a:xfrm>
              <a:off x="5381625" y="975250"/>
              <a:ext cx="3463500" cy="41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>
                  <a:solidFill>
                    <a:schemeClr val="dk2"/>
                  </a:solidFill>
                </a:rPr>
                <a:t>p=1, s=2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Maxpool</a:t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100575" y="991363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Downsampling without feature loss?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 rotWithShape="1">
          <a:blip r:embed="rId3">
            <a:alphaModFix/>
          </a:blip>
          <a:srcRect b="40228" l="26001" r="48112" t="36088"/>
          <a:stretch/>
        </p:blipFill>
        <p:spPr>
          <a:xfrm>
            <a:off x="5540775" y="2293525"/>
            <a:ext cx="3250925" cy="16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 rotWithShape="1">
          <a:blip r:embed="rId4">
            <a:alphaModFix/>
          </a:blip>
          <a:srcRect b="47491" l="24477" r="52335" t="46193"/>
          <a:stretch/>
        </p:blipFill>
        <p:spPr>
          <a:xfrm>
            <a:off x="409150" y="3429253"/>
            <a:ext cx="4425798" cy="686173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5644000" y="4268100"/>
            <a:ext cx="46776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see example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0"/>
          <p:cNvPicPr preferRelativeResize="0"/>
          <p:nvPr/>
        </p:nvPicPr>
        <p:blipFill rotWithShape="1">
          <a:blip r:embed="rId5">
            <a:alphaModFix/>
          </a:blip>
          <a:srcRect b="42717" l="18206" r="42607" t="37546"/>
          <a:stretch/>
        </p:blipFill>
        <p:spPr>
          <a:xfrm>
            <a:off x="409150" y="2019450"/>
            <a:ext cx="4425798" cy="126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Fully connection</a:t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100575" y="991363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O</a:t>
            </a:r>
            <a:r>
              <a:rPr lang="zh-TW"/>
              <a:t>perate like MLP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1"/>
          <p:cNvSpPr txBox="1"/>
          <p:nvPr/>
        </p:nvSpPr>
        <p:spPr>
          <a:xfrm>
            <a:off x="1478050" y="4597800"/>
            <a:ext cx="46776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flatten code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 rotWithShape="1">
          <a:blip r:embed="rId3">
            <a:alphaModFix/>
          </a:blip>
          <a:srcRect b="18973" l="25443" r="39830" t="20944"/>
          <a:stretch/>
        </p:blipFill>
        <p:spPr>
          <a:xfrm>
            <a:off x="777725" y="1393425"/>
            <a:ext cx="3407347" cy="33134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21"/>
          <p:cNvGrpSpPr/>
          <p:nvPr/>
        </p:nvGrpSpPr>
        <p:grpSpPr>
          <a:xfrm>
            <a:off x="4839275" y="1506529"/>
            <a:ext cx="3590033" cy="3087507"/>
            <a:chOff x="1884076" y="1644375"/>
            <a:chExt cx="3654350" cy="3183325"/>
          </a:xfrm>
        </p:grpSpPr>
        <p:pic>
          <p:nvPicPr>
            <p:cNvPr id="135" name="Google Shape;135;p21"/>
            <p:cNvPicPr preferRelativeResize="0"/>
            <p:nvPr/>
          </p:nvPicPr>
          <p:blipFill rotWithShape="1">
            <a:blip r:embed="rId4">
              <a:alphaModFix/>
            </a:blip>
            <a:srcRect b="12062" l="16874" r="42679" t="26049"/>
            <a:stretch/>
          </p:blipFill>
          <p:spPr>
            <a:xfrm>
              <a:off x="1884076" y="1644375"/>
              <a:ext cx="3654350" cy="3183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6" name="Google Shape;136;p21"/>
            <p:cNvSpPr/>
            <p:nvPr/>
          </p:nvSpPr>
          <p:spPr>
            <a:xfrm>
              <a:off x="2403775" y="3691625"/>
              <a:ext cx="2030100" cy="1299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" name="Google Shape;137;p21"/>
          <p:cNvSpPr/>
          <p:nvPr/>
        </p:nvSpPr>
        <p:spPr>
          <a:xfrm>
            <a:off x="913125" y="3876525"/>
            <a:ext cx="3234000" cy="635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1"/>
          <p:cNvSpPr txBox="1"/>
          <p:nvPr/>
        </p:nvSpPr>
        <p:spPr>
          <a:xfrm>
            <a:off x="5847050" y="4597800"/>
            <a:ext cx="19527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flatten code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